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60" r:id="rId5"/>
    <p:sldId id="265" r:id="rId6"/>
    <p:sldId id="269" r:id="rId7"/>
    <p:sldId id="267" r:id="rId8"/>
    <p:sldId id="268" r:id="rId9"/>
    <p:sldId id="259" r:id="rId10"/>
    <p:sldId id="270" r:id="rId11"/>
    <p:sldId id="261" r:id="rId12"/>
    <p:sldId id="262" r:id="rId13"/>
    <p:sldId id="271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0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79" y="457200"/>
            <a:ext cx="9966960" cy="2302626"/>
          </a:xfrm>
        </p:spPr>
        <p:txBody>
          <a:bodyPr>
            <a:noAutofit/>
          </a:bodyPr>
          <a:lstStyle/>
          <a:p>
            <a:r>
              <a:rPr lang="en-US" sz="4000" dirty="0"/>
              <a:t>Lattice Boltzmann de </a:t>
            </a:r>
            <a:r>
              <a:rPr lang="en-US" sz="4000" dirty="0" err="1"/>
              <a:t>Múltiples</a:t>
            </a:r>
            <a:r>
              <a:rPr lang="en-US" sz="4000" dirty="0"/>
              <a:t> </a:t>
            </a:r>
            <a:r>
              <a:rPr lang="en-US" sz="4000" dirty="0" err="1"/>
              <a:t>Tiempos</a:t>
            </a:r>
            <a:r>
              <a:rPr lang="en-US" sz="4000" dirty="0"/>
              <a:t> de </a:t>
            </a:r>
            <a:r>
              <a:rPr lang="en-US" sz="4000" dirty="0" err="1"/>
              <a:t>Relajación</a:t>
            </a:r>
            <a:r>
              <a:rPr lang="en-US" sz="4000" dirty="0"/>
              <a:t> para </a:t>
            </a:r>
            <a:r>
              <a:rPr lang="en-US" sz="4000" dirty="0" err="1"/>
              <a:t>Simular</a:t>
            </a:r>
            <a:r>
              <a:rPr lang="en-US" sz="4000" dirty="0"/>
              <a:t> la </a:t>
            </a:r>
            <a:r>
              <a:rPr lang="en-US" sz="4000" dirty="0" err="1"/>
              <a:t>Fuerza</a:t>
            </a:r>
            <a:r>
              <a:rPr lang="en-US" sz="4000" dirty="0"/>
              <a:t> de </a:t>
            </a:r>
            <a:r>
              <a:rPr lang="en-US" sz="4000" dirty="0" err="1"/>
              <a:t>Sustentación</a:t>
            </a:r>
            <a:r>
              <a:rPr lang="en-US" sz="4000" dirty="0"/>
              <a:t> </a:t>
            </a:r>
            <a:r>
              <a:rPr lang="en-US" sz="4000" dirty="0" err="1"/>
              <a:t>Sobre</a:t>
            </a:r>
            <a:r>
              <a:rPr lang="en-US" sz="4000" dirty="0"/>
              <a:t> Un </a:t>
            </a:r>
            <a:r>
              <a:rPr lang="en-US" sz="4000" dirty="0" err="1"/>
              <a:t>Perfil</a:t>
            </a:r>
            <a:r>
              <a:rPr lang="en-US" sz="4000" dirty="0"/>
              <a:t> de Ala de </a:t>
            </a:r>
            <a:r>
              <a:rPr lang="en-US" sz="4000" dirty="0" err="1"/>
              <a:t>Avión</a:t>
            </a:r>
            <a:endParaRPr lang="es-CO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742469"/>
            <a:ext cx="8767860" cy="13881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Juan </a:t>
            </a:r>
            <a:r>
              <a:rPr lang="en-US" dirty="0" err="1"/>
              <a:t>Sebastián</a:t>
            </a:r>
            <a:r>
              <a:rPr lang="en-US" dirty="0"/>
              <a:t> </a:t>
            </a:r>
            <a:r>
              <a:rPr lang="en-US" dirty="0" err="1"/>
              <a:t>Baena</a:t>
            </a:r>
            <a:r>
              <a:rPr lang="en-US" dirty="0"/>
              <a:t> </a:t>
            </a:r>
            <a:r>
              <a:rPr lang="en-US" dirty="0" err="1"/>
              <a:t>Vásquez</a:t>
            </a:r>
            <a:br>
              <a:rPr lang="en-US" dirty="0"/>
            </a:br>
            <a:r>
              <a:rPr lang="en-US" dirty="0"/>
              <a:t>Andrea </a:t>
            </a:r>
            <a:r>
              <a:rPr lang="en-US" dirty="0" err="1"/>
              <a:t>Velásquez</a:t>
            </a:r>
            <a:r>
              <a:rPr lang="en-US" dirty="0"/>
              <a:t> Moros</a:t>
            </a:r>
            <a:endParaRPr lang="es-CO" dirty="0"/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Simulación</a:t>
            </a:r>
            <a:r>
              <a:rPr lang="en-US" dirty="0"/>
              <a:t> </a:t>
            </a:r>
            <a:r>
              <a:rPr lang="en-US" dirty="0" err="1"/>
              <a:t>Física</a:t>
            </a:r>
            <a:br>
              <a:rPr lang="en-US" dirty="0"/>
            </a:br>
            <a:r>
              <a:rPr lang="en-US" dirty="0"/>
              <a:t>30 de </a:t>
            </a:r>
            <a:r>
              <a:rPr lang="en-US" dirty="0" err="1"/>
              <a:t>noviembre</a:t>
            </a:r>
            <a:r>
              <a:rPr lang="en-US" dirty="0"/>
              <a:t> de 2017</a:t>
            </a:r>
            <a:endParaRPr lang="es-CO" dirty="0"/>
          </a:p>
        </p:txBody>
      </p:sp>
      <p:pic>
        <p:nvPicPr>
          <p:cNvPr id="1026" name="Picture 2" descr="Image result for naca 0012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40654" r="4873" b="41413"/>
          <a:stretch/>
        </p:blipFill>
        <p:spPr bwMode="auto">
          <a:xfrm>
            <a:off x="1931900" y="3314729"/>
            <a:ext cx="8323117" cy="8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46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D562A-A901-4541-B26D-57B05CF3DD50}"/>
              </a:ext>
            </a:extLst>
          </p:cNvPr>
          <p:cNvSpPr/>
          <p:nvPr/>
        </p:nvSpPr>
        <p:spPr>
          <a:xfrm>
            <a:off x="4519851" y="2000308"/>
            <a:ext cx="3121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Objeto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 Ala NACA-0012</a:t>
            </a:r>
            <a:endParaRPr lang="es-CO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B7B10-7671-4FAC-AAA9-FE3C292C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83" y="2903220"/>
            <a:ext cx="5514975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F12EB2-C46A-4F34-B441-DB8A11AE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83" y="4644332"/>
            <a:ext cx="5524500" cy="800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B9DDB-FF0A-459E-BA19-69680EE4248A}"/>
              </a:ext>
            </a:extLst>
          </p:cNvPr>
          <p:cNvCxnSpPr/>
          <p:nvPr/>
        </p:nvCxnSpPr>
        <p:spPr>
          <a:xfrm>
            <a:off x="9448800" y="4606232"/>
            <a:ext cx="0" cy="838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6F4B52-4F02-481E-9FC3-E2B9F5817920}"/>
              </a:ext>
            </a:extLst>
          </p:cNvPr>
          <p:cNvCxnSpPr/>
          <p:nvPr/>
        </p:nvCxnSpPr>
        <p:spPr>
          <a:xfrm>
            <a:off x="9330266" y="46062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80A42A-856B-47F2-BB8B-C86269988F48}"/>
              </a:ext>
            </a:extLst>
          </p:cNvPr>
          <p:cNvCxnSpPr/>
          <p:nvPr/>
        </p:nvCxnSpPr>
        <p:spPr>
          <a:xfrm>
            <a:off x="9338730" y="54444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C0DAC6-F0C4-40C4-82A2-D844D21DC8BD}"/>
              </a:ext>
            </a:extLst>
          </p:cNvPr>
          <p:cNvCxnSpPr/>
          <p:nvPr/>
        </p:nvCxnSpPr>
        <p:spPr>
          <a:xfrm>
            <a:off x="3592511" y="5740402"/>
            <a:ext cx="54377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21056B-B8AA-400F-9FD7-7ADDD1CFB4FB}"/>
              </a:ext>
            </a:extLst>
          </p:cNvPr>
          <p:cNvCxnSpPr/>
          <p:nvPr/>
        </p:nvCxnSpPr>
        <p:spPr>
          <a:xfrm>
            <a:off x="9030228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3B7F1A-7D23-42E9-9345-73BC366A5969}"/>
              </a:ext>
            </a:extLst>
          </p:cNvPr>
          <p:cNvCxnSpPr/>
          <p:nvPr/>
        </p:nvCxnSpPr>
        <p:spPr>
          <a:xfrm>
            <a:off x="3592511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2F726AB-C1A2-4EE1-92CC-6F4AC0FFA447}"/>
              </a:ext>
            </a:extLst>
          </p:cNvPr>
          <p:cNvSpPr/>
          <p:nvPr/>
        </p:nvSpPr>
        <p:spPr>
          <a:xfrm>
            <a:off x="5863169" y="5740401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58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AE80B3-1EE1-420B-B24A-BAAA8F767052}"/>
              </a:ext>
            </a:extLst>
          </p:cNvPr>
          <p:cNvSpPr/>
          <p:nvPr/>
        </p:nvSpPr>
        <p:spPr>
          <a:xfrm>
            <a:off x="9448799" y="4871444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7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92066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02992-2323-4DEA-8170-8A4AA8BB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662" y="1500906"/>
            <a:ext cx="4502370" cy="2162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151BE-8F38-4ACF-8528-54C3E909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47" y="1500906"/>
            <a:ext cx="4508826" cy="2165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BAC15-D593-4003-831B-B164CC01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77" y="1504006"/>
            <a:ext cx="4502371" cy="2162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AF2956-A9BC-449A-A0D6-3D2F7C60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662" y="4058525"/>
            <a:ext cx="4502370" cy="2162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D38BE-325C-4FDC-B34A-2E5285E47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348" y="4061625"/>
            <a:ext cx="4487254" cy="21894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574EFD8-5277-4E2A-AFA7-7AEDB340E7D9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D0A722-54CA-4E03-BBB2-956AE5A2A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93" y="4061625"/>
            <a:ext cx="4559338" cy="2189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blipFill>
                <a:blip r:embed="rId9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blipFill>
                <a:blip r:embed="rId10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blipFill>
                <a:blip r:embed="rId11"/>
                <a:stretch>
                  <a:fillRect l="-10000" r="-9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blipFill>
                <a:blip r:embed="rId12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blipFill>
                <a:blip r:embed="rId13"/>
                <a:stretch>
                  <a:fillRect l="-8264" r="-7438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4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9EF-34CB-46B1-AF8B-B36C33A25CAC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F0CAD-8A00-41A4-B8D6-F058C25DC64D}"/>
                  </a:ext>
                </a:extLst>
              </p:cNvPr>
              <p:cNvSpPr txBox="1"/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F0CAD-8A00-41A4-B8D6-F058C25D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DE65E70-AAB3-47FD-A812-61D37D21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29" y="1509487"/>
            <a:ext cx="4485995" cy="21541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BECBA8-00F4-4A50-AC81-7CB73ABE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13" y="4061240"/>
            <a:ext cx="4507111" cy="2164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29BBEF-930C-4212-A8DE-6F56027E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657" y="1505393"/>
            <a:ext cx="4505937" cy="2163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452CF9-F361-4330-A6FD-85A49E9DC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" y="1504006"/>
            <a:ext cx="4508826" cy="21651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617904-34B3-4832-B290-3466BA6F6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31" y="4061240"/>
            <a:ext cx="4495088" cy="21585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blipFill>
                <a:blip r:embed="rId8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54B2F5B5-3994-42FA-A4C7-D902A5348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177" y="4075303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E9EB7-12EA-4EF0-B8B9-BE7E0F622DE8}"/>
                  </a:ext>
                </a:extLst>
              </p:cNvPr>
              <p:cNvSpPr txBox="1"/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E9EB7-12EA-4EF0-B8B9-BE7E0F622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blipFill>
                <a:blip r:embed="rId10"/>
                <a:stretch>
                  <a:fillRect l="-4110" r="-6164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22030E-3DE5-4B4C-9FEC-DCE6C4215AD2}"/>
                  </a:ext>
                </a:extLst>
              </p:cNvPr>
              <p:cNvSpPr txBox="1"/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22030E-3DE5-4B4C-9FEC-DCE6C42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blipFill>
                <a:blip r:embed="rId11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59269-2C86-450A-B236-65E5386E3148}"/>
                  </a:ext>
                </a:extLst>
              </p:cNvPr>
              <p:cNvSpPr txBox="1"/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59269-2C86-450A-B236-65E5386E3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blipFill>
                <a:blip r:embed="rId1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4A2A63-D622-4059-8817-9FE5787EC869}"/>
                  </a:ext>
                </a:extLst>
              </p:cNvPr>
              <p:cNvSpPr txBox="1"/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4A2A63-D622-4059-8817-9FE5787EC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blipFill>
                <a:blip r:embed="rId13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9EF-34CB-46B1-AF8B-B36C33A25CAC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8DF7B-0095-4757-9BE8-84ADF97D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78" y="1500906"/>
            <a:ext cx="4534598" cy="2177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9F97-9603-46E3-A3DD-045920DF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77" y="4084579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912FBF-62BD-4281-B226-E3E78EC4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82" y="1500906"/>
            <a:ext cx="4534599" cy="217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DE767-C72E-40B4-B202-73DACD6D0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710" y="4020901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blipFill>
                <a:blip r:embed="rId7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blipFill>
                <a:blip r:embed="rId8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blipFill>
                <a:blip r:embed="rId9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77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47009"/>
            <a:ext cx="9872871" cy="4038600"/>
          </a:xfrm>
        </p:spPr>
        <p:txBody>
          <a:bodyPr/>
          <a:lstStyle/>
          <a:p>
            <a:endParaRPr lang="es-CO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0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47009"/>
            <a:ext cx="9872871" cy="4038600"/>
          </a:xfrm>
        </p:spPr>
        <p:txBody>
          <a:bodyPr>
            <a:normAutofit lnSpcReduction="100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Lallemand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P., Luo L.-S., Theory of the lattice Boltzmann method: Dispersion, dissipation, isotropy, Galilean invariance, and stability. Phys. </a:t>
            </a: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Rev. E, 2000, 61, 6546-6562.</a:t>
            </a:r>
          </a:p>
          <a:p>
            <a:pPr marL="502920" indent="-457200">
              <a:buFont typeface="+mj-lt"/>
              <a:buAutoNum type="arabicPeriod"/>
            </a:pPr>
            <a:endParaRPr lang="es-CO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Luo L.-S., Theory of the lattice Boltzmann Equation. 9-13 de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octubre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2000. China Center of Advanced Science and Technology,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Pekín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China.</a:t>
            </a:r>
          </a:p>
          <a:p>
            <a:pPr marL="50292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Pulido Piñeros, J. I., Implementación de GLBE para dinámica de fluidos bidimensional. Presentación clase de Métodos de Simulación Física, 2005. Departamento de Física, Universidad Nacional de Colombia</a:t>
            </a:r>
          </a:p>
        </p:txBody>
      </p:sp>
    </p:spTree>
    <p:extLst>
      <p:ext uri="{BB962C8B-B14F-4D97-AF65-F5344CB8AC3E}">
        <p14:creationId xmlns:p14="http://schemas.microsoft.com/office/powerpoint/2010/main" val="497807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99209"/>
            <a:ext cx="9875520" cy="1356360"/>
          </a:xfrm>
        </p:spPr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0814" y="2548616"/>
            <a:ext cx="3403853" cy="269679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simul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ó las fuerzas de sustentación que experimenta un perfil de ala de un avión durante su vuelo debido a su interacción con el aire, utilizando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Lattice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Boltzmann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hizo un análisis de cómo varían las cantidades macroscópicas al modificar las condiciones iniciales </a:t>
            </a:r>
          </a:p>
        </p:txBody>
      </p:sp>
      <p:pic>
        <p:nvPicPr>
          <p:cNvPr id="1026" name="Picture 2" descr="https://i.ytimg.com/vi/q-7qe4FBajo/maxresdefault.jpg">
            <a:extLst>
              <a:ext uri="{FF2B5EF4-FFF2-40B4-BE49-F238E27FC236}">
                <a16:creationId xmlns:a16="http://schemas.microsoft.com/office/drawing/2014/main" id="{69D9AE4A-ABF6-4F63-B90A-E08D0FFD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68835"/>
            <a:ext cx="6519081" cy="32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3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61450"/>
            <a:ext cx="4521200" cy="2872124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tipo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simulaciones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importante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porque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vez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más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comúnes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métodos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transporte</a:t>
            </a:r>
            <a:endParaRPr lang="en-US" sz="19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día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viaja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avión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promedio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8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millones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personas</a:t>
            </a:r>
          </a:p>
          <a:p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 se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entienden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fenómenos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afectan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el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puede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reducir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probabilidad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accidentes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mejorar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eficiencia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éstos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s-CO" sz="19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http://www.ansys-blog.com/wp-content/uploads/2014/10/image012.jpg">
            <a:extLst>
              <a:ext uri="{FF2B5EF4-FFF2-40B4-BE49-F238E27FC236}">
                <a16:creationId xmlns:a16="http://schemas.microsoft.com/office/drawing/2014/main" id="{50EA7EBF-513C-43A1-B884-A3714ADC2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466" y="1933787"/>
            <a:ext cx="4969933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7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Función de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distribución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las partículas de un gas, aproximación BGK (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Bhatnagar-Gross-Krook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sobre la Ecuación de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discretizada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pPr marL="45720" indent="0">
                  <a:buNone/>
                </a:pPr>
                <a:b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s-CO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𝛻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=0,…,8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para las 9 posibles velocidades con los pesos: </a:t>
                </a: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=1,2,3,4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36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=5,6,7,8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  <a:blipFill rotWithShape="0">
                <a:blip r:embed="rId2"/>
                <a:stretch>
                  <a:fillRect l="-279" t="-294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201" y="1737829"/>
            <a:ext cx="4144776" cy="41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0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Si se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toma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τ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obtenemos la ecuaci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 de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modelo LBGK:</a:t>
                </a:r>
              </a:p>
              <a:p>
                <a:pPr marL="45720" indent="0">
                  <a:buNone/>
                </a:pP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𝜏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donde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[1+3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9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CO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s-CO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s-CO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  <a:blipFill>
                <a:blip r:embed="rId2"/>
                <a:stretch>
                  <a:fillRect l="-185" t="-56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8CEAF-1F1E-430C-BC11-94E1772FC1A6}"/>
                  </a:ext>
                </a:extLst>
              </p:cNvPr>
              <p:cNvSpPr txBox="1"/>
              <p:nvPr/>
            </p:nvSpPr>
            <p:spPr>
              <a:xfrm>
                <a:off x="8229599" y="4037299"/>
                <a:ext cx="3144852" cy="159505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Cantidades macroscópicas</a:t>
                </a:r>
                <a:endParaRPr lang="es-CO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</m:acc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s-CO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8CEAF-1F1E-430C-BC11-94E1772FC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037299"/>
                <a:ext cx="3144852" cy="1595052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E6F8-2A65-4DEC-BFEE-AF568247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28D64-667D-4909-9B56-2D204645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90" y="1505583"/>
            <a:ext cx="59150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  <a:endParaRPr lang="es-CO" sz="18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Momentos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𝜀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densidad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flujo de momento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flujo de calor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𝜀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cuadrado de la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energ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ía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energía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tensor de estrés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  <a:blipFill>
                <a:blip r:embed="rId2"/>
                <a:stretch>
                  <a:fillRect l="-90" t="-1403" b="-8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𝑀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  <a:blipFill>
                <a:blip r:embed="rId3"/>
                <a:stretch>
                  <a:fillRect l="-8051" t="-122727" r="-34322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  <a:blipFill>
                <a:blip r:embed="rId4"/>
                <a:stretch>
                  <a:fillRect l="-6475" t="-122727" r="-29496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20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sz="2000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CO" sz="1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  <a:blipFill>
                <a:blip r:embed="rId5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0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Marco 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Pasos 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Inicie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−3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−2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+3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Colisione: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Δ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</m:oMath>
                </a14:m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Adveccione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7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r>
                      <a:rPr lang="es-CO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7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  <a:blipFill>
                <a:blip r:embed="rId2"/>
                <a:stretch>
                  <a:fillRect t="-1262" b="-1332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6CE9C8-CC8A-4C3D-85F8-19F433915693}"/>
                  </a:ext>
                </a:extLst>
              </p:cNvPr>
              <p:cNvSpPr/>
              <p:nvPr/>
            </p:nvSpPr>
            <p:spPr>
              <a:xfrm>
                <a:off x="6080760" y="3381043"/>
                <a:ext cx="5323060" cy="670183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𝑑𝑖𝑎𝑔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3</m:t>
                          </m:r>
                          <m:f>
                            <m:f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3−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1.92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1.14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1.64</m:t>
                          </m:r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400" dirty="0">
                  <a:solidFill>
                    <a:schemeClr val="tx1"/>
                  </a:solidFill>
                </a:endParaRPr>
              </a:p>
              <a:p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</a:t>
                </a:r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b>
                    </m:sSub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=1/</m:t>
                    </m:r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</m:oMath>
                </a14:m>
                <a:r>
                  <a:rPr lang="es-CO" sz="14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son </a:t>
                </a:r>
                <a:r>
                  <a:rPr lang="es-CO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los parámetros de relajación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6CE9C8-CC8A-4C3D-85F8-19F433915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760" y="3381043"/>
                <a:ext cx="5323060" cy="670183"/>
              </a:xfrm>
              <a:prstGeom prst="rect">
                <a:avLst/>
              </a:prstGeom>
              <a:blipFill>
                <a:blip r:embed="rId3"/>
                <a:stretch>
                  <a:fillRect l="-571" b="-9821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5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partir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c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ódigo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i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Fluido.cpp 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que hicimos en clase en D2Q9 implementamos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relajación. </a:t>
                </a: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Parámetros: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=160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=0.55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𝑚𝑎𝑥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Ventilador en </a:t>
                </a:r>
                <a14:m>
                  <m:oMath xmlns:m="http://schemas.openxmlformats.org/officeDocument/2006/math"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𝑖𝑥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con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𝑒𝑛𝑡𝑟𝑎𝑑𝑎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∗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𝑟h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𝑖𝑛𝑖𝑐𝑖𝑎𝑙</m:t>
                        </m:r>
                      </m:sub>
                    </m:sSub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b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Objeto centrado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𝑖𝑥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con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  <a:blipFill>
                <a:blip r:embed="rId2"/>
                <a:stretch>
                  <a:fillRect l="-309" t="-19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81918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Custom 1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3EAC70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892</TotalTime>
  <Words>584</Words>
  <Application>Microsoft Office PowerPoint</Application>
  <PresentationFormat>Widescreen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 Light</vt:lpstr>
      <vt:lpstr>Cambria Math</vt:lpstr>
      <vt:lpstr>Corbel</vt:lpstr>
      <vt:lpstr>Basis</vt:lpstr>
      <vt:lpstr>Lattice Boltzmann de Múltiples Tiempos de Relajación para Simular la Fuerza de Sustentación Sobre Un Perfil de Ala de Avión</vt:lpstr>
      <vt:lpstr>Introducción</vt:lpstr>
      <vt:lpstr>Introducción</vt:lpstr>
      <vt:lpstr>Marco teórico</vt:lpstr>
      <vt:lpstr>Marco teórico</vt:lpstr>
      <vt:lpstr>Marco teórico</vt:lpstr>
      <vt:lpstr>Marco teórico</vt:lpstr>
      <vt:lpstr>Marco teórico</vt:lpstr>
      <vt:lpstr>Implementación</vt:lpstr>
      <vt:lpstr>Implementación</vt:lpstr>
      <vt:lpstr>Resultados</vt:lpstr>
      <vt:lpstr>PowerPoint Presentation</vt:lpstr>
      <vt:lpstr>PowerPoint Presentation</vt:lpstr>
      <vt:lpstr>Conclusiones</vt:lpstr>
      <vt:lpstr>Referencias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Velasquez</dc:creator>
  <cp:lastModifiedBy>Felipe Velasquez</cp:lastModifiedBy>
  <cp:revision>78</cp:revision>
  <dcterms:created xsi:type="dcterms:W3CDTF">2017-11-27T21:14:19Z</dcterms:created>
  <dcterms:modified xsi:type="dcterms:W3CDTF">2017-11-28T22:01:24Z</dcterms:modified>
</cp:coreProperties>
</file>